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7"/>
  </p:notes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12192000" cy="6858000"/>
  <p:notesSz cx="6858000" cy="9144000"/>
  <p:embeddedFontLst>
    <p:embeddedFont>
      <p:font typeface="Century Schoolbook" panose="02040604050505020304" pitchFamily="18" charset="0"/>
      <p:regular r:id="rId28"/>
      <p:bold r:id="rId29"/>
      <p:italic r:id="rId30"/>
      <p:boldItalic r:id="rId31"/>
    </p:embeddedFont>
    <p:embeddedFont>
      <p:font typeface="Corbel" panose="020B0503020204020204" pitchFamily="3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78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4852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 title="Page Number Shape"/>
          <p:cNvSpPr/>
          <p:nvPr/>
        </p:nvSpPr>
        <p:spPr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sz="7700" b="0" i="1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4000"/>
              </a:lnSpc>
              <a:spcBef>
                <a:spcPts val="0"/>
              </a:spcBef>
              <a:buClr>
                <a:schemeClr val="lt2"/>
              </a:buClr>
              <a:buFont typeface="Arial"/>
              <a:buNone/>
              <a:defRPr sz="2000" b="0" i="1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Corbel"/>
              <a:buNone/>
              <a:defRPr sz="20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Arial"/>
              <a:buNone/>
              <a:defRPr sz="18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088913" y="6314440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1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00591" y="6314440"/>
            <a:ext cx="51226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1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784011" y="1416216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 u="none" strike="noStrike" cap="non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0" name="Shape 20" title="Verticle Rule Line"/>
          <p:cNvCxnSpPr/>
          <p:nvPr/>
        </p:nvCxnSpPr>
        <p:spPr>
          <a:xfrm>
            <a:off x="773855" y="1257300"/>
            <a:ext cx="0" cy="5600700"/>
          </a:xfrm>
          <a:prstGeom prst="straightConnector1">
            <a:avLst/>
          </a:prstGeom>
          <a:noFill/>
          <a:ln w="254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4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5257800" y="0"/>
            <a:ext cx="6172200" cy="6857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32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2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2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2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2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2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58952" y="2621512"/>
            <a:ext cx="3840480" cy="32369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25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2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5513727" y="307952"/>
            <a:ext cx="5584142" cy="62483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 title="Page Number Shape"/>
          <p:cNvSpPr/>
          <p:nvPr/>
        </p:nvSpPr>
        <p:spPr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5400000">
            <a:off x="6875047" y="1758649"/>
            <a:ext cx="4678106" cy="244667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2034487" y="-553354"/>
            <a:ext cx="4678105" cy="70706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6536187" y="5927131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536187" y="6315949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3" name="Shape 103" title="Horizontal Rule Line"/>
          <p:cNvCxnSpPr/>
          <p:nvPr/>
        </p:nvCxnSpPr>
        <p:spPr>
          <a:xfrm>
            <a:off x="0" y="6199730"/>
            <a:ext cx="10260011" cy="0"/>
          </a:xfrm>
          <a:prstGeom prst="straightConnector1">
            <a:avLst/>
          </a:prstGeom>
          <a:noFill/>
          <a:ln w="25400" cap="flat" cmpd="sng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dk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title="Page Number Shape"/>
          <p:cNvSpPr/>
          <p:nvPr/>
        </p:nvSpPr>
        <p:spPr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sz="7700" b="0" i="1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4000"/>
              </a:lnSpc>
              <a:spcBef>
                <a:spcPts val="0"/>
              </a:spcBef>
              <a:buClr>
                <a:schemeClr val="lt2"/>
              </a:buClr>
              <a:buFont typeface="Arial"/>
              <a:buNone/>
              <a:defRPr sz="2000" b="0" i="1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Corbel"/>
              <a:buNone/>
              <a:defRPr sz="20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Arial"/>
              <a:buNone/>
              <a:defRPr sz="18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Corbel"/>
              <a:buNone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Font typeface="Arial"/>
              <a:buNone/>
              <a:defRPr sz="16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088913" y="6314440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00591" y="6314440"/>
            <a:ext cx="51226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1784011" y="1416216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 u="non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6" name="Shape 36" title="Verticle Rule Line"/>
          <p:cNvCxnSpPr/>
          <p:nvPr/>
        </p:nvCxnSpPr>
        <p:spPr>
          <a:xfrm>
            <a:off x="773855" y="1257300"/>
            <a:ext cx="0" cy="5600700"/>
          </a:xfrm>
          <a:prstGeom prst="straightConnector1">
            <a:avLst/>
          </a:prstGeom>
          <a:noFill/>
          <a:ln w="254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lt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 title="Page Number Shape"/>
          <p:cNvSpPr/>
          <p:nvPr/>
        </p:nvSpPr>
        <p:spPr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77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13000"/>
              </a:lnSpc>
              <a:spcBef>
                <a:spcPts val="0"/>
              </a:spcBef>
              <a:buClr>
                <a:srgbClr val="262626"/>
              </a:buClr>
              <a:buFont typeface="Arial"/>
              <a:buNone/>
              <a:defRPr sz="2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888888"/>
              </a:buClr>
              <a:buFont typeface="Corbel"/>
              <a:buNone/>
              <a:defRPr sz="20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888888"/>
              </a:buClr>
              <a:buFont typeface="Corbe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888888"/>
              </a:buClr>
              <a:buFont typeface="Arial"/>
              <a:buNone/>
              <a:defRPr sz="1600" b="0" i="1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888888"/>
              </a:buClr>
              <a:buFont typeface="Corbe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888888"/>
              </a:buClr>
              <a:buFont typeface="Arial"/>
              <a:buNone/>
              <a:defRPr sz="1600" b="0" i="1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888888"/>
              </a:buClr>
              <a:buFont typeface="Corbe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888888"/>
              </a:buClr>
              <a:buFont typeface="Arial"/>
              <a:buNone/>
              <a:defRPr sz="1600" b="0" i="1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742955" y="6314439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947673" y="6314440"/>
            <a:ext cx="648022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784011" y="1620760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0" name="Shape 50" title="Horizontal Rule Line"/>
          <p:cNvCxnSpPr/>
          <p:nvPr/>
        </p:nvCxnSpPr>
        <p:spPr>
          <a:xfrm rot="10800000">
            <a:off x="1" y="6178167"/>
            <a:ext cx="10244326" cy="0"/>
          </a:xfrm>
          <a:prstGeom prst="straightConnector1">
            <a:avLst/>
          </a:prstGeom>
          <a:noFill/>
          <a:ln w="25400" cap="flat" cmpd="sng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181600" y="540628"/>
            <a:ext cx="6248400" cy="24889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5181600" y="3712467"/>
            <a:ext cx="6248400" cy="24822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13000"/>
              </a:lnSpc>
              <a:spcBef>
                <a:spcPts val="0"/>
              </a:spcBef>
              <a:buClr>
                <a:srgbClr val="262626"/>
              </a:buClr>
              <a:buFont typeface="Arial"/>
              <a:buNone/>
              <a:defRPr sz="2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20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8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5181600" y="1526671"/>
            <a:ext cx="6245352" cy="17556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5181600" y="3700826"/>
            <a:ext cx="6248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2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20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8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600" b="1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600" b="1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5181600" y="4669432"/>
            <a:ext cx="6245352" cy="17556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4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1600" y="564147"/>
            <a:ext cx="6248400" cy="56226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762000" y="2621512"/>
            <a:ext cx="3838776" cy="32395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25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2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Corbel"/>
              <a:buNone/>
              <a:defRPr sz="1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Font typeface="Arial"/>
              <a:buNone/>
              <a:defRPr sz="10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 title="Page Number Shape"/>
          <p:cNvSpPr/>
          <p:nvPr/>
        </p:nvSpPr>
        <p:spPr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FEFEFE"/>
              </a:buClr>
              <a:buFont typeface="Century Schoolbook"/>
              <a:buNone/>
              <a:defRPr sz="5000" b="0" i="1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FEFEFE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FEFEFE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 u="none" strike="noStrike" cap="non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2" name="Shape 12" title="Horizontal Rule Line"/>
          <p:cNvCxnSpPr/>
          <p:nvPr/>
        </p:nvCxnSpPr>
        <p:spPr>
          <a:xfrm>
            <a:off x="0" y="6199730"/>
            <a:ext cx="4495800" cy="0"/>
          </a:xfrm>
          <a:prstGeom prst="straightConnector1">
            <a:avLst/>
          </a:prstGeom>
          <a:noFill/>
          <a:ln w="254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 title="Page Number Shape"/>
          <p:cNvSpPr/>
          <p:nvPr/>
        </p:nvSpPr>
        <p:spPr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120000"/>
                </a:lnTo>
                <a:lnTo>
                  <a:pt x="112462" y="119900"/>
                </a:lnTo>
                <a:lnTo>
                  <a:pt x="104991" y="119534"/>
                </a:lnTo>
                <a:lnTo>
                  <a:pt x="97654" y="118970"/>
                </a:lnTo>
                <a:lnTo>
                  <a:pt x="90516" y="118172"/>
                </a:lnTo>
                <a:lnTo>
                  <a:pt x="83446" y="117176"/>
                </a:lnTo>
                <a:lnTo>
                  <a:pt x="76709" y="115946"/>
                </a:lnTo>
                <a:lnTo>
                  <a:pt x="70038" y="114551"/>
                </a:lnTo>
                <a:lnTo>
                  <a:pt x="63568" y="112990"/>
                </a:lnTo>
                <a:lnTo>
                  <a:pt x="57365" y="111196"/>
                </a:lnTo>
                <a:lnTo>
                  <a:pt x="51428" y="109269"/>
                </a:lnTo>
                <a:lnTo>
                  <a:pt x="45758" y="107109"/>
                </a:lnTo>
                <a:lnTo>
                  <a:pt x="40289" y="104850"/>
                </a:lnTo>
                <a:lnTo>
                  <a:pt x="35152" y="102425"/>
                </a:lnTo>
                <a:lnTo>
                  <a:pt x="30283" y="99833"/>
                </a:lnTo>
                <a:lnTo>
                  <a:pt x="25747" y="97109"/>
                </a:lnTo>
                <a:lnTo>
                  <a:pt x="21545" y="94285"/>
                </a:lnTo>
                <a:lnTo>
                  <a:pt x="17676" y="91295"/>
                </a:lnTo>
                <a:lnTo>
                  <a:pt x="14074" y="88205"/>
                </a:lnTo>
                <a:lnTo>
                  <a:pt x="10872" y="85016"/>
                </a:lnTo>
                <a:lnTo>
                  <a:pt x="8071" y="81694"/>
                </a:lnTo>
                <a:lnTo>
                  <a:pt x="5669" y="78272"/>
                </a:lnTo>
                <a:lnTo>
                  <a:pt x="3668" y="74784"/>
                </a:lnTo>
                <a:lnTo>
                  <a:pt x="2134" y="71196"/>
                </a:lnTo>
                <a:lnTo>
                  <a:pt x="933" y="67541"/>
                </a:lnTo>
                <a:lnTo>
                  <a:pt x="266" y="63787"/>
                </a:lnTo>
                <a:lnTo>
                  <a:pt x="0" y="60000"/>
                </a:lnTo>
                <a:lnTo>
                  <a:pt x="266" y="56212"/>
                </a:lnTo>
                <a:lnTo>
                  <a:pt x="933" y="52491"/>
                </a:lnTo>
                <a:lnTo>
                  <a:pt x="2134" y="48803"/>
                </a:lnTo>
                <a:lnTo>
                  <a:pt x="3668" y="45249"/>
                </a:lnTo>
                <a:lnTo>
                  <a:pt x="5669" y="41727"/>
                </a:lnTo>
                <a:lnTo>
                  <a:pt x="8071" y="38338"/>
                </a:lnTo>
                <a:lnTo>
                  <a:pt x="10872" y="35016"/>
                </a:lnTo>
                <a:lnTo>
                  <a:pt x="14074" y="31827"/>
                </a:lnTo>
                <a:lnTo>
                  <a:pt x="17676" y="28704"/>
                </a:lnTo>
                <a:lnTo>
                  <a:pt x="21545" y="25714"/>
                </a:lnTo>
                <a:lnTo>
                  <a:pt x="25747" y="22890"/>
                </a:lnTo>
                <a:lnTo>
                  <a:pt x="30283" y="20166"/>
                </a:lnTo>
                <a:lnTo>
                  <a:pt x="35152" y="17574"/>
                </a:lnTo>
                <a:lnTo>
                  <a:pt x="40289" y="15149"/>
                </a:lnTo>
                <a:lnTo>
                  <a:pt x="45758" y="12890"/>
                </a:lnTo>
                <a:lnTo>
                  <a:pt x="51428" y="10797"/>
                </a:lnTo>
                <a:lnTo>
                  <a:pt x="57365" y="8837"/>
                </a:lnTo>
                <a:lnTo>
                  <a:pt x="63568" y="7043"/>
                </a:lnTo>
                <a:lnTo>
                  <a:pt x="70038" y="5448"/>
                </a:lnTo>
                <a:lnTo>
                  <a:pt x="76709" y="4053"/>
                </a:lnTo>
                <a:lnTo>
                  <a:pt x="83446" y="2823"/>
                </a:lnTo>
                <a:lnTo>
                  <a:pt x="90516" y="1827"/>
                </a:lnTo>
                <a:lnTo>
                  <a:pt x="97654" y="1063"/>
                </a:lnTo>
                <a:lnTo>
                  <a:pt x="104991" y="465"/>
                </a:lnTo>
                <a:lnTo>
                  <a:pt x="112462" y="166"/>
                </a:lnTo>
                <a:lnTo>
                  <a:pt x="12000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Schoolbook"/>
              <a:buNone/>
              <a:defRPr sz="5000" b="0" i="1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3464" marR="0" lvl="0" indent="-1564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283464" marR="0" lvl="1" indent="-1691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8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283464" marR="0" lvl="2" indent="-1818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283464" marR="0" lvl="3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83464" marR="0" lvl="4" indent="-194564" algn="l" rtl="0">
              <a:lnSpc>
                <a:spcPct val="112000"/>
              </a:lnSpc>
              <a:spcBef>
                <a:spcPts val="9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83464" marR="0" lvl="5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83464" marR="0" lvl="6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83464" marR="0" lvl="7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Corbel"/>
              <a:buChar char="–"/>
              <a:defRPr sz="1400" b="0" i="0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83464" marR="0" lvl="8" indent="-194564" algn="l" rtl="0">
              <a:lnSpc>
                <a:spcPct val="112000"/>
              </a:lnSpc>
              <a:spcBef>
                <a:spcPts val="1300"/>
              </a:spcBef>
              <a:buClr>
                <a:srgbClr val="262626"/>
              </a:buClr>
              <a:buSzPct val="100000"/>
              <a:buFont typeface="Arial"/>
              <a:buChar char="•"/>
              <a:defRPr sz="1400" b="0" i="1" u="none" strike="noStrike" cap="non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000" b="0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1" i="1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1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200" b="0" i="1" u="non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8" name="Shape 28" title="Horizontal Rule Line"/>
          <p:cNvCxnSpPr/>
          <p:nvPr/>
        </p:nvCxnSpPr>
        <p:spPr>
          <a:xfrm>
            <a:off x="0" y="6199730"/>
            <a:ext cx="4495800" cy="0"/>
          </a:xfrm>
          <a:prstGeom prst="straightConnector1">
            <a:avLst/>
          </a:prstGeom>
          <a:noFill/>
          <a:ln w="25400" cap="flat" cmpd="sng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1845925" y="281175"/>
            <a:ext cx="10170900" cy="7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Radicals continue to gain power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356925" y="1650325"/>
            <a:ext cx="10024200" cy="48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 b="1" u="sng">
                <a:solidFill>
                  <a:srgbClr val="FFFFFF"/>
                </a:solidFill>
              </a:rPr>
              <a:t>SUFFRAGE</a:t>
            </a:r>
            <a:r>
              <a:rPr lang="en-US" sz="2400">
                <a:solidFill>
                  <a:srgbClr val="FFFFFF"/>
                </a:solidFill>
              </a:rPr>
              <a:t>- the right to vote was extended to all male citizens, not just property owners. </a:t>
            </a:r>
          </a:p>
          <a:p>
            <a:pPr lvl="0" rtl="0">
              <a:spcBef>
                <a:spcPts val="0"/>
              </a:spcBef>
              <a:buNone/>
            </a:pPr>
            <a:endParaRPr sz="2400" b="1" u="sng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National Convention put Louis XVI on trial for treason.  He was executed in 1793.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execution of the King pushes France into the Reign of Terror.</a:t>
            </a:r>
            <a:r>
              <a:rPr lang="en-US" sz="2400" b="1" u="sng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1525775" y="578200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The Age of Napoleon 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365175" y="1975500"/>
            <a:ext cx="10102200" cy="440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supported the </a:t>
            </a:r>
            <a:r>
              <a:rPr lang="en-US" sz="2400" b="1" u="sng">
                <a:solidFill>
                  <a:srgbClr val="FFFFFF"/>
                </a:solidFill>
              </a:rPr>
              <a:t>Jacobins, </a:t>
            </a:r>
            <a:r>
              <a:rPr lang="en-US" sz="2400">
                <a:solidFill>
                  <a:srgbClr val="FFFFFF"/>
                </a:solidFill>
              </a:rPr>
              <a:t>people that supported the republic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Bc of turmoil in the French Army during the revolution Napoleon rose quickly in military rank.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won many battles and was loved by people in France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Lost a major battle in Egypt, but was able to hide it from the people in France by censoring the press and having spies in France.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2441250" y="33727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Consul for Life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670325" y="1590025"/>
            <a:ext cx="9861300" cy="494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In 1799 Napoleon overthrew the Directory that was running France, and set up a governing board known as the Consulate.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named himself First Consul, and then eventually Consul for Life.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After two years as a member of the first consul, Napoleon named himself the Emperor of France.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had a very controversial coronation ceremony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2152150" y="20877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The New Emperor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1477600" y="1477600"/>
            <a:ext cx="9829200" cy="509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Throughout his rise to power, Napoleon held </a:t>
            </a:r>
            <a:r>
              <a:rPr lang="en-US" sz="2400" b="1" u="sng">
                <a:solidFill>
                  <a:srgbClr val="FFFFFF"/>
                </a:solidFill>
              </a:rPr>
              <a:t>PLEBISCITE</a:t>
            </a:r>
            <a:r>
              <a:rPr lang="en-US" sz="2400">
                <a:solidFill>
                  <a:srgbClr val="FFFFFF"/>
                </a:solidFill>
              </a:rPr>
              <a:t>, popular vote by ballot.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was strongly supported by the French people.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 b="1" u="sng">
                <a:solidFill>
                  <a:srgbClr val="FFFFFF"/>
                </a:solidFill>
              </a:rPr>
              <a:t>Democratic Despotism</a:t>
            </a:r>
            <a:r>
              <a:rPr lang="en-US" sz="2400">
                <a:solidFill>
                  <a:srgbClr val="FFFFFF"/>
                </a:solidFill>
              </a:rPr>
              <a:t>- when people believe they have a say in government but the emperor has absolute power.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was so popular with the people because he was able to bring stability to France.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1846975" y="257000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Order, Security, and Efficiency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24250" y="1477600"/>
            <a:ext cx="10150500" cy="477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consolidated power and strengthened the central government.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new regime rid france of liberty, equality, and fraternity and promoted order, security, and efficiency.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made peace with the catholic church, brought prosperity back to the french economy.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Improved French Infrastructure, and encouraged new industry.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1124250" y="546075"/>
            <a:ext cx="10198800" cy="583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opened jobs to middle class people based on talents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Peasants got to keep the land they purchased from the catholic church during the revolution.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was able to gain support from people in all social classes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All Napoleon supporters had to swear an oath of loyalty to the emperor.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2409125" y="27302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Napoleonic Code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1397300" y="1477600"/>
            <a:ext cx="9813300" cy="467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Napoleon’s longest lasting reform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It was a new code of laws in France.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New set of laws were based on enlightenment philosophies.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religious tolerance, equality of all citizens, abolition of feudalism.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Men were granted more rights as head of the household and women lost some of their newly gained rights.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/>
        </p:nvSpPr>
        <p:spPr>
          <a:xfrm>
            <a:off x="1413350" y="256975"/>
            <a:ext cx="96687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Napoleon continues his Conquest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1252750" y="1477600"/>
            <a:ext cx="10343100" cy="486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continued his leadership on the battlefield and continued to conquer land in Europe.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</a:t>
            </a:r>
            <a:r>
              <a:rPr lang="en-US" sz="2400" b="1" u="sng">
                <a:solidFill>
                  <a:srgbClr val="FFFFFF"/>
                </a:solidFill>
              </a:rPr>
              <a:t>Annexed, </a:t>
            </a:r>
            <a:r>
              <a:rPr lang="en-US" sz="2400">
                <a:solidFill>
                  <a:srgbClr val="FFFFFF"/>
                </a:solidFill>
              </a:rPr>
              <a:t> the Netherlands, Belgium, and parts of Italy and Germany. 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France gained control of most of Europe using forceful diplomacy.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Nationalism was on the rise.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1204575" y="803050"/>
            <a:ext cx="10134300" cy="568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attempted to conquer Britain by cutting off its resources.   Napoleon knew that Britain’s navy was too powerful and he had to find a way to  conquer them.   Napoleon ultimately fails and Britain remains out of Napoleon control.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1220625" y="353350"/>
            <a:ext cx="10166400" cy="616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Russia costs Napoleon</a:t>
            </a:r>
          </a:p>
          <a:p>
            <a:pPr lvl="0">
              <a:spcBef>
                <a:spcPts val="0"/>
              </a:spcBef>
              <a:buNone/>
            </a:pPr>
            <a:endParaRPr sz="48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When Napoleon attempts to conquer Russia he faces many obstacles.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 b="1" u="sng">
                <a:solidFill>
                  <a:srgbClr val="FFFFFF"/>
                </a:solidFill>
              </a:rPr>
              <a:t>Scorched-Earth Policy</a:t>
            </a:r>
            <a:r>
              <a:rPr lang="en-US" sz="2400">
                <a:solidFill>
                  <a:srgbClr val="FFFFFF"/>
                </a:solidFill>
              </a:rPr>
              <a:t>, burning villages and crops in order to prevent french troops from having food or shelter from the harsh russian winter.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2152150" y="353350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Napoleon is Abdicated 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1220625" y="1718525"/>
            <a:ext cx="10182600" cy="435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In 1814, Napoleon was A</a:t>
            </a:r>
            <a:r>
              <a:rPr lang="en-US" sz="2400" b="1" u="sng">
                <a:solidFill>
                  <a:srgbClr val="FFFFFF"/>
                </a:solidFill>
              </a:rPr>
              <a:t>bdicated, </a:t>
            </a:r>
            <a:r>
              <a:rPr lang="en-US" sz="2400">
                <a:solidFill>
                  <a:srgbClr val="FFFFFF"/>
                </a:solidFill>
              </a:rPr>
              <a:t>or stepped down from power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was exiled to Elba, which was an island in the mediterranean.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Louis XVIII took power as the king of France.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would make one final return to france and regain control for about three months.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738400" y="228575"/>
            <a:ext cx="11255400" cy="10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How do we explain the Reign of Terror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9725" y="1549725"/>
            <a:ext cx="6076950" cy="4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1847000" y="27302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At Waterloo Napoleon did Surrender 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1124250" y="2296700"/>
            <a:ext cx="10503900" cy="399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British forces would team up with Prussian armies and take Napoleon down at Waterloo.  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Waterloo is a city in Belgium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Napoleon would be exiled again, this time to St. Helena where he would never make a return to France.  He would have a lasting impact.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2636500" y="289575"/>
            <a:ext cx="8778300" cy="10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Congress of Vienna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1325875" y="1661150"/>
            <a:ext cx="10012800" cy="46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After Napoleon’s second exile the Heads of State met at </a:t>
            </a:r>
            <a:r>
              <a:rPr lang="en-US" sz="2400" b="1" u="sng">
                <a:solidFill>
                  <a:srgbClr val="FFFFFF"/>
                </a:solidFill>
              </a:rPr>
              <a:t>Congress of Vienna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10 month conference from September 1814-June 1815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Diplomats and royalty dined, danced, and discussed the future of European politics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France was represented by Prince Charles Maurice de Talleyrand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2194550" y="289550"/>
            <a:ext cx="8778300" cy="10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The Congress tries for Peace 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143000" y="1600200"/>
            <a:ext cx="10332600" cy="470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ultimate goal of the Congress was to ensure lasting peace in Europe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Wanted to establish a balance in power and restore monarchies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Wanted to go back to Europe in 1792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 “holy alliance” was suggested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European leaders wanted to ensure that French military forces couldn’t gain that much power again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/>
        </p:nvSpPr>
        <p:spPr>
          <a:xfrm>
            <a:off x="1325875" y="914400"/>
            <a:ext cx="10149900" cy="556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Talleyrand was a very smart, shrewd diplomat who worked hard to work other nations against each other in order to protect France’s interest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map of Europe was withdrawn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Belgium and Luxembourg went to Holland and created the Kingdom of the Netherlands.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Austria regained control over northern Italy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 b="1" u="sng">
                <a:solidFill>
                  <a:srgbClr val="FFFFFF"/>
                </a:solidFill>
              </a:rPr>
              <a:t>Legitimacy</a:t>
            </a:r>
            <a:r>
              <a:rPr lang="en-US" sz="2400">
                <a:solidFill>
                  <a:srgbClr val="FFFFFF"/>
                </a:solidFill>
              </a:rPr>
              <a:t> was restored, restoring hereditary monarchies.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France, Portugal, and Italy restored monarchs.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2392675" y="274325"/>
            <a:ext cx="8778300" cy="10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 u="sng">
                <a:solidFill>
                  <a:srgbClr val="FFFFFF"/>
                </a:solidFill>
              </a:rPr>
              <a:t>Concert of Europe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402075" y="1463050"/>
            <a:ext cx="9966900" cy="492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leaders in Europe agreed to meet periodically to discuss problems affecting peace in Europe.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quadruple alliance, Austria, Russia, Prussia, and Great Britain, extended their alliance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immediate result of the Congress of Vienna was to achieve lasting peace in Europe.  This is effective, however, peace would only last about 100 years.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1429425" y="1204575"/>
            <a:ext cx="9845400" cy="51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 12 member committee that had almost absolute power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Were preparing France for All out War.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committee was in charge of Trials and Executions in France.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Implemented mandatory tax for all people in France in order to pay for the war efforts.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Army invaded Italy, the Netherlands, and crushed peasant revolts in France. 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“Freedom Fever” was being spread throughout conquered areas in support of the republic.  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654250" y="240900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Committee of Public Safety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2023675" y="27302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Maximilien Robespierre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“The incorruptible” </a:t>
            </a:r>
            <a:r>
              <a:rPr lang="en-US" sz="4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204575" y="2296700"/>
            <a:ext cx="10600200" cy="42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Became the leader of the Committee of Public Safety, which fought counterrevolutionaries.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He selflessly dedicated to the revolution.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His enemies called him a Tyrant.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“ Liberty cannot be secured, unless criminals lose their heads.”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He supported the ideas of Rousseau, to abolish slavery and religious tolerance.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1349125" y="867300"/>
            <a:ext cx="10343100" cy="570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300,000 people were arrested in France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17,000 people were executed during the reign of terror.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Many people were falsely accused, or mistaken for somebody else and sentenced to death.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Prisons became overcrowded and diseases began to spread.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3051575" y="19272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Guillotine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445475" y="1381225"/>
            <a:ext cx="9251100" cy="505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The guillotine became the symbol of the revolution.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It was invented to be a more humane way to execute people.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Death was instant.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It was invented by Joseph Guillotin.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5412525" y="1043950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1927275" y="273025"/>
            <a:ext cx="9251100" cy="10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Terror comes to an End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1365175" y="1525775"/>
            <a:ext cx="9973800" cy="4995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</a:rPr>
              <a:t>In the Spring of 1794, the members of the national assembly began to fear the Committee of Public Safety.  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Fearing for their lives they arrested Robespierre and executed him on July 28th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This led to a downfall in executions using the guillotine.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Citizens began to realize that the executions were unproductive and that most people in France were fearing for their lives.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879125" y="176675"/>
            <a:ext cx="10086300" cy="81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Constitution of 1795 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1117050" y="1060000"/>
            <a:ext cx="9957900" cy="563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This constitution set up a 5 man directory and two house legislature.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Male property owners were able to vote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Middle class citizens and bourgeoisie were the dominant forces during this time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Corrupt political officials began to become a theme in France.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Wars continued in Great Britain and Austria,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-US" sz="2400">
                <a:solidFill>
                  <a:srgbClr val="FFFFFF"/>
                </a:solidFill>
              </a:rPr>
              <a:t>Many people began to vote for officials who supported a constitutional Monarchy because people felt that the government was failing to do their job.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1859300" y="350525"/>
            <a:ext cx="8778300" cy="10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AIM: How do we explain the Rule of Napoleon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280150" y="2590800"/>
            <a:ext cx="10378500" cy="397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1948" y="1507498"/>
            <a:ext cx="2914275" cy="4862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1279</Words>
  <Application>Microsoft Office PowerPoint</Application>
  <PresentationFormat>Custom</PresentationFormat>
  <Paragraphs>178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Schoolbook</vt:lpstr>
      <vt:lpstr>Corbel</vt:lpstr>
      <vt:lpstr>Headlines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Schnupp</dc:creator>
  <cp:lastModifiedBy>Sachem Central School District</cp:lastModifiedBy>
  <cp:revision>2</cp:revision>
  <dcterms:modified xsi:type="dcterms:W3CDTF">2017-10-05T16:00:06Z</dcterms:modified>
</cp:coreProperties>
</file>